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66" r:id="rId5"/>
    <p:sldId id="267" r:id="rId6"/>
    <p:sldId id="280" r:id="rId7"/>
    <p:sldId id="286" r:id="rId8"/>
    <p:sldId id="287" r:id="rId9"/>
    <p:sldId id="270" r:id="rId10"/>
    <p:sldId id="281" r:id="rId11"/>
    <p:sldId id="284" r:id="rId12"/>
    <p:sldId id="285" r:id="rId13"/>
    <p:sldId id="282" r:id="rId14"/>
    <p:sldId id="283" r:id="rId15"/>
    <p:sldId id="288" r:id="rId16"/>
    <p:sldId id="272" r:id="rId17"/>
    <p:sldId id="289" r:id="rId18"/>
    <p:sldId id="274" r:id="rId19"/>
    <p:sldId id="275" r:id="rId20"/>
    <p:sldId id="290" r:id="rId21"/>
    <p:sldId id="277" r:id="rId22"/>
    <p:sldId id="291" r:id="rId23"/>
    <p:sldId id="292" r:id="rId24"/>
    <p:sldId id="264" r:id="rId25"/>
    <p:sldId id="293" r:id="rId26"/>
    <p:sldId id="835" r:id="rId27"/>
    <p:sldId id="836" r:id="rId28"/>
    <p:sldId id="837" r:id="rId2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D86"/>
    <a:srgbClr val="C4BEA2"/>
    <a:srgbClr val="E3DCBC"/>
    <a:srgbClr val="E3BF9D"/>
    <a:srgbClr val="E3AA95"/>
    <a:srgbClr val="D6B196"/>
    <a:srgbClr val="BFAD89"/>
    <a:srgbClr val="E6EBF2"/>
    <a:srgbClr val="9EBA56"/>
    <a:srgbClr val="9B7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1" autoAdjust="0"/>
    <p:restoredTop sz="94565" autoAdjust="0"/>
  </p:normalViewPr>
  <p:slideViewPr>
    <p:cSldViewPr showGuides="1">
      <p:cViewPr varScale="1">
        <p:scale>
          <a:sx n="105" d="100"/>
          <a:sy n="105" d="100"/>
        </p:scale>
        <p:origin x="1640" y="18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1-7A48-BAE4-7DC884AE64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rgbClr val="FF0000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2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C1-7A48-BAE4-7DC884AE64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C1-7A48-BAE4-7DC884AE64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C1-7A48-BAE4-7DC884AE64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C1-7A48-BAE4-7DC884AE6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4003960"/>
        <c:axId val="-2144000344"/>
      </c:barChart>
      <c:catAx>
        <c:axId val="-214400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000344"/>
        <c:crosses val="autoZero"/>
        <c:auto val="1"/>
        <c:lblAlgn val="ctr"/>
        <c:lblOffset val="100"/>
        <c:noMultiLvlLbl val="0"/>
      </c:catAx>
      <c:valAx>
        <c:axId val="-214400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003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7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echo.org)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hiv.uw.edu)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d.uw.ed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hepatitisc.uw.edu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c.ucsf.ed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0" y="90696"/>
            <a:ext cx="2280880" cy="7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3897"/>
      </p:ext>
    </p:extLst>
  </p:cSld>
  <p:clrMapOvr>
    <a:masterClrMapping/>
  </p:clrMapOvr>
  <p:transition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10182743"/>
      </p:ext>
    </p:extLst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V Curricu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National HIV Curriculum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1" y="1426788"/>
            <a:ext cx="7803918" cy="5202612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</p:spTree>
    <p:extLst/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WAETC Regional Pr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MWAETC Regional Programs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306336" y="1371522"/>
            <a:ext cx="862773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AIDS CLINICAL CONFERENCE 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Educating healthcare professionals on the latest in HIV treatment and research through live and webcast lectures</a:t>
            </a:r>
            <a:br>
              <a:rPr lang="en-US" sz="1500" dirty="0">
                <a:solidFill>
                  <a:schemeClr val="bg2"/>
                </a:solidFill>
                <a:latin typeface="+mn-lt"/>
              </a:rPr>
            </a:b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DENTAL PROGRAM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Providing HIV oral health training and consultation to health care professionals 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HIV IN CORRECTIONS PROGRAM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Training health care providers working in correctional settings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INTER-PROFESSIONAL EDUCATION (IPE)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Advancing workforce development for inter-professional teams in HIV primary care 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MWAETC HIV ECHO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Building capacity of rural health care providers through weekly telehealth sessions including case discussions with an expert panel (</a:t>
            </a:r>
            <a:r>
              <a:rPr lang="en-US" sz="1500" dirty="0">
                <a:solidFill>
                  <a:schemeClr val="bg2"/>
                </a:solidFill>
                <a:latin typeface="+mn-lt"/>
                <a:hlinkClick r:id="rId3"/>
              </a:rPr>
              <a:t>www.hivecho.org)</a:t>
            </a:r>
            <a:endParaRPr lang="en-US" sz="15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NATIONAL HIV CURRICULUM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Offering comprehensive online HIV care and treatment content with free CE  (</a:t>
            </a:r>
            <a:r>
              <a:rPr lang="en-US" sz="1500" dirty="0">
                <a:solidFill>
                  <a:schemeClr val="bg2"/>
                </a:solidFill>
                <a:latin typeface="+mn-lt"/>
                <a:hlinkClick r:id="rId4"/>
              </a:rPr>
              <a:t>www.hiv.uw.edu)</a:t>
            </a:r>
            <a:endParaRPr lang="en-US" sz="15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PRACTICE TRANSFORMATION PROJECTS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 - Working with selected clinics to improve patient outcomes along the HIV care continuum  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PRECEPTORSHIP PROGRAM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Arranging opportunities to shadow expert HIV providers in clinic settings </a:t>
            </a:r>
          </a:p>
        </p:txBody>
      </p:sp>
    </p:spTree>
    <p:extLst/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W Website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302417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252404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MWAETC Website Features (</a:t>
            </a:r>
            <a:r>
              <a:rPr lang="en-US" sz="3200" cap="none" baseline="0" dirty="0" err="1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ww.mwaetc.org</a:t>
            </a:r>
            <a:r>
              <a:rPr lang="en-US" sz="3200" cap="none" baseline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)</a:t>
            </a:r>
            <a:endParaRPr lang="en-US" sz="3200" cap="none" baseline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393061" y="1551394"/>
            <a:ext cx="8406045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Trainings calendar </a:t>
            </a:r>
            <a:r>
              <a:rPr kumimoji="0" lang="mr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Information and registration links for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 and regional events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Regional program information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Archived AIDS Clinical Conference presentations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Resources: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 Opportunities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Providers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Specific Resources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Patients</a:t>
            </a:r>
          </a:p>
          <a:p>
            <a:endParaRPr lang="en-US" dirty="0">
              <a:latin typeface="Arial"/>
            </a:endParaRPr>
          </a:p>
        </p:txBody>
      </p:sp>
    </p:spTree>
    <p:extLst/>
  </p:cSld>
  <p:clrMapOvr>
    <a:masterClrMapping/>
  </p:clrMapOvr>
  <p:transition spd="slow"/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ine Curric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Online Curricula with Free CME/CNE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33400" y="1371600"/>
            <a:ext cx="8503918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rId3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www.std.uw.edu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features self-study modules and Question Bank (board-review style) on a variety of STDs.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rId4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www.hepatitisc.uw.edu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features self-study modules for diagnosis, monitoring, and management of HCV infection; tools and calculators; HCV medications; and a resource library.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1188"/>
            <a:ext cx="771143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28683"/>
            <a:ext cx="6318970" cy="747745"/>
          </a:xfrm>
          <a:prstGeom prst="rect">
            <a:avLst/>
          </a:prstGeom>
        </p:spPr>
      </p:pic>
    </p:spTree>
    <p:extLst/>
  </p:cSld>
  <p:clrMapOvr>
    <a:masterClrMapping/>
  </p:clrMapOvr>
  <p:transition spd="slow"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TC Consultation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National HIV/AIDS Consultation Resources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95190" y="1416308"/>
            <a:ext cx="8503918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Clinician Consultation Center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www.nccc.ucsf.edu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HIV/AIDS Management or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Warmline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1-800-833-3413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M-F, 6am - 5pm PST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PEPline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1-800-HIV-4911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 day, 6am - 6pm PST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PrEPline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1-855-HIV-PrEP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M-F, 8am - 3pm PST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Perinatal HIV Hotline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1-888-HIV-8765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24/7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A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bg2"/>
              </a:solidFill>
            </a:endParaRPr>
          </a:p>
          <a:p>
            <a:pPr marL="45720" indent="0">
              <a:buNone/>
            </a:pPr>
            <a:endParaRPr lang="en-US" sz="1400" baseline="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r>
              <a:rPr lang="en-US" sz="1400" baseline="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</p:spTree>
    <p:extLst/>
  </p:cSld>
  <p:clrMapOvr>
    <a:masterClrMapping/>
  </p:clrMapOvr>
  <p:transition spd="slow"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Slide: 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16279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3581235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77112"/>
          </a:xfrm>
          <a:prstGeom prst="rect">
            <a:avLst/>
          </a:prstGeom>
        </p:spPr>
      </p:pic>
      <p:sp>
        <p:nvSpPr>
          <p:cNvPr id="11" name="Text Placeholder 19"/>
          <p:cNvSpPr>
            <a:spLocks/>
          </p:cNvSpPr>
          <p:nvPr/>
        </p:nvSpPr>
        <p:spPr bwMode="invGray">
          <a:xfrm>
            <a:off x="-1" y="-12701"/>
            <a:ext cx="9162288" cy="316990"/>
          </a:xfrm>
          <a:prstGeom prst="rect">
            <a:avLst/>
          </a:prstGeom>
          <a:solidFill>
            <a:srgbClr val="001D48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81AE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Slide: 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rgbClr val="81AE2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447800"/>
            <a:ext cx="8515350" cy="4648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buClr>
                <a:schemeClr val="tx2"/>
              </a:buClr>
              <a:buFont typeface="Arial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0" y="6477000"/>
            <a:ext cx="7162800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3" name="Picture 12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880383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List any potential conflicts of interest or relationships </a:t>
            </a:r>
            <a:br>
              <a:rPr lang="en-US" dirty="0"/>
            </a:br>
            <a:r>
              <a:rPr lang="en-US" dirty="0"/>
              <a:t>(such as affiliation with a pharmaceutical company via a speakers bureau or grant funding, etc.).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none, list: “No conflicts of interest or relationships to disclose.”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/>
  </p:cSld>
  <p:clrMapOvr>
    <a:masterClrMapping/>
  </p:clrMapOvr>
  <p:transition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171951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572000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8497063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809355522"/>
              </p:ext>
            </p:extLst>
          </p:nvPr>
        </p:nvGraphicFramePr>
        <p:xfrm>
          <a:off x="1143000" y="1905000"/>
          <a:ext cx="6858000" cy="443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54676"/>
            <a:ext cx="838200" cy="488722"/>
          </a:xfrm>
          <a:prstGeom prst="rect">
            <a:avLst/>
          </a:prstGeom>
        </p:spPr>
      </p:pic>
      <p:pic>
        <p:nvPicPr>
          <p:cNvPr id="10" name="Picture 9" descr="background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48369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8497063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1"/>
              </a:buClr>
              <a:buSzPct val="110000"/>
              <a:buFont typeface="Arial"/>
              <a:buChar char="•"/>
              <a:defRPr sz="2400" baseline="0">
                <a:solidFill>
                  <a:schemeClr val="bg1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pic>
        <p:nvPicPr>
          <p:cNvPr id="12" name="Picture 11" descr="frontier ech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88979905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76199"/>
            <a:ext cx="9156413" cy="6976582"/>
            <a:chOff x="0" y="-76199"/>
            <a:chExt cx="9156413" cy="6976582"/>
          </a:xfrm>
        </p:grpSpPr>
        <p:pic>
          <p:nvPicPr>
            <p:cNvPr id="17" name="Picture 16" descr="background.jp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-76199"/>
              <a:ext cx="9156413" cy="69524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8" name="Oval 17"/>
            <p:cNvSpPr>
              <a:spLocks noChangeAspect="1"/>
            </p:cNvSpPr>
            <p:nvPr userDrawn="1"/>
          </p:nvSpPr>
          <p:spPr>
            <a:xfrm rot="19977071">
              <a:off x="8256244" y="5997218"/>
              <a:ext cx="555629" cy="459932"/>
            </a:xfrm>
            <a:prstGeom prst="ellipse">
              <a:avLst/>
            </a:prstGeom>
            <a:solidFill>
              <a:srgbClr val="12639D">
                <a:alpha val="90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 rot="19977071">
              <a:off x="7497503" y="6210952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8317301" y="6448673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 rot="19977071">
              <a:off x="6668932" y="6333823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 userDrawn="1"/>
          </p:nvSpPr>
          <p:spPr>
            <a:xfrm rot="19977071">
              <a:off x="5953179" y="6505874"/>
              <a:ext cx="399826" cy="273482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5926011" y="6592211"/>
              <a:ext cx="439929" cy="300913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 rot="21371606">
              <a:off x="5213850" y="6558975"/>
              <a:ext cx="499132" cy="341408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5" name="Picture 14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18541844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ier echo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3" r:id="rId2"/>
    <p:sldLayoutId id="2147483692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26" r:id="rId11"/>
    <p:sldLayoutId id="2147483724" r:id="rId12"/>
    <p:sldLayoutId id="2147483727" r:id="rId13"/>
    <p:sldLayoutId id="2147483728" r:id="rId14"/>
    <p:sldLayoutId id="2147483725" r:id="rId15"/>
    <p:sldLayoutId id="2147483729" r:id="rId16"/>
    <p:sldLayoutId id="2147483730" r:id="rId17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Noninvasive Fibrosis Testing for Liver Disease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John Scott, MD, MSc, FIDSA</a:t>
            </a:r>
          </a:p>
          <a:p>
            <a:r>
              <a:rPr lang="en-US" dirty="0"/>
              <a:t>University of Washington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May 24, 2018</a:t>
            </a:r>
          </a:p>
        </p:txBody>
      </p:sp>
    </p:spTree>
    <p:extLst>
      <p:ext uri="{BB962C8B-B14F-4D97-AF65-F5344CB8AC3E}">
        <p14:creationId xmlns:p14="http://schemas.microsoft.com/office/powerpoint/2010/main" val="103681816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HCV </a:t>
            </a:r>
            <a:r>
              <a:rPr lang="en-US" dirty="0" err="1"/>
              <a:t>Fibrosure</a:t>
            </a:r>
            <a:r>
              <a:rPr lang="en-US" dirty="0"/>
              <a:t>/</a:t>
            </a:r>
            <a:r>
              <a:rPr lang="en-US" dirty="0" err="1"/>
              <a:t>Fibrotest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Proprietary algorithm </a:t>
            </a:r>
          </a:p>
          <a:p>
            <a:r>
              <a:rPr lang="en-US" dirty="0"/>
              <a:t>Alpha 2 macroglobulin, GGT, </a:t>
            </a:r>
            <a:r>
              <a:rPr lang="en-US" dirty="0" err="1"/>
              <a:t>haptoglobin</a:t>
            </a:r>
            <a:r>
              <a:rPr lang="en-US" dirty="0"/>
              <a:t>, ALT, bilirubin, age, gender</a:t>
            </a:r>
          </a:p>
          <a:p>
            <a:r>
              <a:rPr lang="en-US" dirty="0"/>
              <a:t>4 approved US labs: Quest, </a:t>
            </a:r>
            <a:r>
              <a:rPr lang="en-US" dirty="0" err="1"/>
              <a:t>LabCorp</a:t>
            </a:r>
            <a:r>
              <a:rPr lang="en-US" dirty="0"/>
              <a:t>, Mayo and </a:t>
            </a:r>
            <a:r>
              <a:rPr lang="en-US" dirty="0" err="1"/>
              <a:t>BioReference</a:t>
            </a:r>
            <a:endParaRPr lang="en-US" dirty="0"/>
          </a:p>
          <a:p>
            <a:r>
              <a:rPr lang="en-US" dirty="0"/>
              <a:t>Data submitted online to </a:t>
            </a:r>
            <a:r>
              <a:rPr lang="en-US" dirty="0" err="1"/>
              <a:t>BioPredictive</a:t>
            </a:r>
            <a:r>
              <a:rPr lang="en-US" dirty="0"/>
              <a:t> servers which vet for outliers, FP/FNs</a:t>
            </a:r>
          </a:p>
        </p:txBody>
      </p:sp>
    </p:spTree>
    <p:extLst>
      <p:ext uri="{BB962C8B-B14F-4D97-AF65-F5344CB8AC3E}">
        <p14:creationId xmlns:p14="http://schemas.microsoft.com/office/powerpoint/2010/main" val="100398749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Which Affect </a:t>
            </a:r>
            <a:r>
              <a:rPr lang="en-US" dirty="0" err="1"/>
              <a:t>Fibrosure</a:t>
            </a:r>
            <a:r>
              <a:rPr lang="en-US" dirty="0"/>
              <a:t> Interpretation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Mayo Medical Labs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4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4975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that Increase GGT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6400800" cy="5281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352800"/>
            <a:ext cx="145500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Arial"/>
              </a:rPr>
              <a:t>Also</a:t>
            </a:r>
            <a:r>
              <a:rPr lang="en-US" sz="1800" dirty="0">
                <a:latin typeface="Arial"/>
              </a:rPr>
              <a:t>:</a:t>
            </a:r>
          </a:p>
          <a:p>
            <a:r>
              <a:rPr lang="en-US" sz="1800" dirty="0" err="1">
                <a:latin typeface="Arial"/>
              </a:rPr>
              <a:t>Abx</a:t>
            </a:r>
            <a:endParaRPr lang="en-US" sz="1800" dirty="0">
              <a:latin typeface="Arial"/>
            </a:endParaRPr>
          </a:p>
          <a:p>
            <a:r>
              <a:rPr lang="en-US" sz="1800" dirty="0">
                <a:latin typeface="Arial"/>
              </a:rPr>
              <a:t>NSAIDS</a:t>
            </a:r>
          </a:p>
          <a:p>
            <a:r>
              <a:rPr lang="en-US" sz="1800" dirty="0">
                <a:latin typeface="Arial"/>
              </a:rPr>
              <a:t>Antifungals</a:t>
            </a:r>
          </a:p>
          <a:p>
            <a:r>
              <a:rPr lang="en-US" sz="1800" dirty="0">
                <a:latin typeface="Arial"/>
              </a:rPr>
              <a:t>Anti-</a:t>
            </a:r>
          </a:p>
          <a:p>
            <a:r>
              <a:rPr lang="en-US" sz="1800" dirty="0">
                <a:latin typeface="Arial"/>
              </a:rPr>
              <a:t>depressants</a:t>
            </a:r>
          </a:p>
        </p:txBody>
      </p:sp>
    </p:spTree>
    <p:extLst>
      <p:ext uri="{BB962C8B-B14F-4D97-AF65-F5344CB8AC3E}">
        <p14:creationId xmlns:p14="http://schemas.microsoft.com/office/powerpoint/2010/main" val="60245292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FibroTest</a:t>
            </a:r>
            <a:r>
              <a:rPr lang="en-US" dirty="0"/>
              <a:t>: Other 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need to fast!</a:t>
            </a:r>
          </a:p>
          <a:p>
            <a:r>
              <a:rPr lang="en-US" dirty="0"/>
              <a:t>Not accurate in acute hepatitis, hemolysis, </a:t>
            </a:r>
            <a:r>
              <a:rPr lang="en-US" dirty="0" err="1"/>
              <a:t>extrahepatic</a:t>
            </a:r>
            <a:r>
              <a:rPr lang="en-US" dirty="0"/>
              <a:t> cholestasis, acute inflammation (false </a:t>
            </a:r>
            <a:r>
              <a:rPr lang="en-US" dirty="0" err="1"/>
              <a:t>neg</a:t>
            </a:r>
            <a:r>
              <a:rPr lang="en-US" dirty="0"/>
              <a:t>)</a:t>
            </a:r>
          </a:p>
          <a:p>
            <a:r>
              <a:rPr lang="en-US" dirty="0"/>
              <a:t>Validated in renal </a:t>
            </a:r>
            <a:r>
              <a:rPr lang="en-US" dirty="0" err="1"/>
              <a:t>txp</a:t>
            </a:r>
            <a:r>
              <a:rPr lang="en-US" dirty="0"/>
              <a:t> patients, “acceptable” performance in ESRD </a:t>
            </a:r>
            <a:r>
              <a:rPr lang="en-US" dirty="0" err="1"/>
              <a:t>pts</a:t>
            </a:r>
            <a:endParaRPr lang="en-US" dirty="0"/>
          </a:p>
          <a:p>
            <a:r>
              <a:rPr lang="en-US" dirty="0"/>
              <a:t>“As a general rule, extreme values in one of the 6 components should signal caution in interpretation</a:t>
            </a:r>
          </a:p>
          <a:p>
            <a:pPr lvl="1"/>
            <a:r>
              <a:rPr lang="en-US" dirty="0" err="1"/>
              <a:t>Haptoglobin</a:t>
            </a:r>
            <a:r>
              <a:rPr lang="en-US" dirty="0"/>
              <a:t> &lt; 12 mg/dl (43-212)</a:t>
            </a:r>
          </a:p>
          <a:p>
            <a:pPr lvl="1"/>
            <a:r>
              <a:rPr lang="en-US" dirty="0"/>
              <a:t>ALT &gt;622 U/L</a:t>
            </a:r>
          </a:p>
          <a:p>
            <a:pPr lvl="1"/>
            <a:r>
              <a:rPr lang="en-US" dirty="0" err="1"/>
              <a:t>Bili</a:t>
            </a:r>
            <a:r>
              <a:rPr lang="en-US" dirty="0"/>
              <a:t> &gt;1.8 AND GGT &lt; 50</a:t>
            </a:r>
          </a:p>
          <a:p>
            <a:pPr lvl="1"/>
            <a:r>
              <a:rPr lang="en-US" dirty="0"/>
              <a:t>Alpha 2 macroglobulin &gt;590 mg/</a:t>
            </a:r>
            <a:r>
              <a:rPr lang="en-US" dirty="0" err="1"/>
              <a:t>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9716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of False Positive Negative (RFPN)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52400" y="6537961"/>
            <a:ext cx="7357838" cy="320039"/>
          </a:xfrm>
        </p:spPr>
        <p:txBody>
          <a:bodyPr/>
          <a:lstStyle/>
          <a:p>
            <a:r>
              <a:rPr lang="en-US" dirty="0" err="1"/>
              <a:t>Poynard</a:t>
            </a:r>
            <a:r>
              <a:rPr lang="en-US" dirty="0"/>
              <a:t> T. BMC Gastro 2011; 11:39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295400"/>
            <a:ext cx="8515350" cy="1762461"/>
          </a:xfrm>
        </p:spPr>
        <p:txBody>
          <a:bodyPr/>
          <a:lstStyle/>
          <a:p>
            <a:r>
              <a:rPr lang="en-US" dirty="0"/>
              <a:t>RFPN: Percentage of patients with abnormal component value for whom the switch to the component’s median value would induce a variation of </a:t>
            </a:r>
            <a:r>
              <a:rPr lang="en-US" dirty="0" err="1"/>
              <a:t>Fibrotest</a:t>
            </a:r>
            <a:r>
              <a:rPr lang="en-US" dirty="0"/>
              <a:t> result by at least 0.30 (=1.5 histological fibrosis stage)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43200"/>
            <a:ext cx="6019800" cy="387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047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A5DD-F12F-C74C-A1A0-43C11596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66AF1-E39B-C842-A3CC-38FB194670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DC1D6-47A7-3949-BA56-3D32B6B76F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assess for nodularity of the liver surface</a:t>
            </a:r>
          </a:p>
          <a:p>
            <a:pPr lvl="1"/>
            <a:r>
              <a:rPr lang="en-US" dirty="0"/>
              <a:t>If present, &gt;80% PPV</a:t>
            </a:r>
          </a:p>
          <a:p>
            <a:r>
              <a:rPr lang="en-US" dirty="0"/>
              <a:t>Coarseness of the parenchyma</a:t>
            </a:r>
          </a:p>
          <a:p>
            <a:r>
              <a:rPr lang="en-US" dirty="0"/>
              <a:t>Size of lymph nodes around the hepatic artery, patency and flow of veins and arteries,  spleen size, hepatocellular carcinoma, and small volume ascites. </a:t>
            </a:r>
          </a:p>
          <a:p>
            <a:r>
              <a:rPr lang="en-US" dirty="0"/>
              <a:t>The use of high-frequency ultrasound transducers is reported to be more reliable than low-frequency ultrasound in diagnosing cirrhosis. </a:t>
            </a:r>
          </a:p>
        </p:txBody>
      </p:sp>
    </p:spTree>
    <p:extLst>
      <p:ext uri="{BB962C8B-B14F-4D97-AF65-F5344CB8AC3E}">
        <p14:creationId xmlns:p14="http://schemas.microsoft.com/office/powerpoint/2010/main" val="1279863753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Fibroscan</a:t>
            </a:r>
            <a:r>
              <a:rPr lang="en-US" dirty="0"/>
              <a:t>: How it 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67" y="1371600"/>
            <a:ext cx="243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emp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43815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06890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B74C8-7790-D94E-AFA7-2F9023AB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Fibroscan</a:t>
            </a:r>
            <a:r>
              <a:rPr lang="en-US" dirty="0"/>
              <a:t>: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D4ADB-3404-3247-8601-DF32A64D3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49" y="1514139"/>
            <a:ext cx="4400551" cy="480060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Transient elastography examines a large mass of liver tissue (1 cm diameter by 5 cm in length) and thus provides a more representative assessment of the entire hepatic parenchyma.</a:t>
            </a:r>
          </a:p>
          <a:p>
            <a:r>
              <a:rPr lang="en-US" sz="2900" dirty="0"/>
              <a:t>Ultrasound transducer probe shoots sound wave toward hepatic tissue, the vibrations are followed by pulse echo and their velocities are measured, which is related directly to liver stiffness.</a:t>
            </a:r>
          </a:p>
          <a:p>
            <a:r>
              <a:rPr lang="en-US" sz="2900" dirty="0"/>
              <a:t>Patient should be fasting for at least 2 hrs.</a:t>
            </a:r>
          </a:p>
          <a:p>
            <a:r>
              <a:rPr lang="en-US" sz="2900" dirty="0"/>
              <a:t>Results limited in those with ascites, elevated central venous pressure, and obesity, as fluid and adipose tissue attenuate the echo waves.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A7165-35EF-6048-861A-A38D9F9E0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Castera</a:t>
            </a:r>
            <a:r>
              <a:rPr lang="en-US" dirty="0"/>
              <a:t> L, et al.  J </a:t>
            </a:r>
            <a:r>
              <a:rPr lang="en-US" dirty="0" err="1"/>
              <a:t>Hepatol</a:t>
            </a:r>
            <a:r>
              <a:rPr lang="en-US" dirty="0"/>
              <a:t> 2008; 48:835-47.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B6CF0BB-71B8-714E-886B-5F1472D75CC5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01052"/>
            <a:ext cx="4244975" cy="362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7653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Fibroscan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fibroscan resul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1924"/>
            <a:ext cx="7466964" cy="560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6387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Cutoffs for Different Disease States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384504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6767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last year, I have served on a data adjudication </a:t>
            </a:r>
            <a:r>
              <a:rPr lang="en-US" dirty="0" err="1"/>
              <a:t>cmte</a:t>
            </a:r>
            <a:r>
              <a:rPr lang="en-US" dirty="0"/>
              <a:t> for Novartis on a non-</a:t>
            </a:r>
            <a:r>
              <a:rPr lang="en-US" dirty="0" err="1"/>
              <a:t>Hep</a:t>
            </a:r>
            <a:r>
              <a:rPr lang="en-US" dirty="0"/>
              <a:t> C and non-HIV medication.</a:t>
            </a:r>
            <a:br>
              <a:rPr lang="en-US" dirty="0"/>
            </a:br>
            <a:r>
              <a:rPr lang="en-US" dirty="0"/>
              <a:t>I serve on the AASLD guideline </a:t>
            </a:r>
            <a:r>
              <a:rPr lang="en-US" dirty="0" err="1"/>
              <a:t>cmte</a:t>
            </a:r>
            <a:r>
              <a:rPr lang="en-US" dirty="0"/>
              <a:t> and my talk today does not represent that </a:t>
            </a:r>
            <a:r>
              <a:rPr lang="en-US" dirty="0" err="1"/>
              <a:t>cmte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Dr. Maggie </a:t>
            </a:r>
            <a:r>
              <a:rPr lang="en-US" dirty="0" err="1"/>
              <a:t>Shuhart</a:t>
            </a:r>
            <a:r>
              <a:rPr lang="en-US" dirty="0"/>
              <a:t> shared slides on </a:t>
            </a:r>
            <a:r>
              <a:rPr lang="en-US" dirty="0" err="1"/>
              <a:t>FibroTest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536976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B37C-757A-D04A-868C-BFE10DA1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Elastography Predicts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45144-8289-A84C-B41D-F8F0F299C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Klibansky</a:t>
            </a:r>
            <a:r>
              <a:rPr lang="en-US" dirty="0"/>
              <a:t> DA, et al.  J Viral </a:t>
            </a:r>
            <a:r>
              <a:rPr lang="en-US" dirty="0" err="1"/>
              <a:t>Hepat</a:t>
            </a:r>
            <a:r>
              <a:rPr lang="en-US" dirty="0"/>
              <a:t> . 2012;19:e184–e193.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04593-BB7D-B440-A613-52F737EB0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514139"/>
            <a:ext cx="8515350" cy="27530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 = 667 patients (HCV, 67%; nonalcoholic steatohepatitis, 13%) with liver disease (n = 120 with cirrhosis)</a:t>
            </a:r>
          </a:p>
          <a:p>
            <a:r>
              <a:rPr lang="en-US" dirty="0"/>
              <a:t>TE had an area under the receiver operating characteristic curve of 0.87 for predicting clinical outcome</a:t>
            </a:r>
          </a:p>
          <a:p>
            <a:r>
              <a:rPr lang="en-US" dirty="0"/>
              <a:t>High negative predictive value with liver stiffness of 10.5 kPa for excluding a liver-related clinical outcome such as variceal bleeding, liver failure, or development of HCC over 2 </a:t>
            </a:r>
            <a:r>
              <a:rPr lang="en-US" dirty="0" err="1"/>
              <a:t>yrs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421715-EC00-D24A-8841-F8043D355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48475"/>
              </p:ext>
            </p:extLst>
          </p:nvPr>
        </p:nvGraphicFramePr>
        <p:xfrm>
          <a:off x="609600" y="4495800"/>
          <a:ext cx="8077201" cy="165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349">
                <a:tc>
                  <a:txBody>
                    <a:bodyPr/>
                    <a:lstStyle/>
                    <a:p>
                      <a:r>
                        <a:rPr lang="en-US" sz="1800" dirty="0"/>
                        <a:t>Outcomes</a:t>
                      </a:r>
                      <a:r>
                        <a:rPr lang="en-US" sz="1800" baseline="0" dirty="0"/>
                        <a:t> with TE cutoff of 10.5 </a:t>
                      </a:r>
                      <a:r>
                        <a:rPr lang="en-US" sz="1800" baseline="0" dirty="0" err="1"/>
                        <a:t>kPa</a:t>
                      </a:r>
                      <a:r>
                        <a:rPr lang="en-US" sz="1800" baseline="0" dirty="0"/>
                        <a:t>, %</a:t>
                      </a:r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Sensitivity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Specificity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PPV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NPV</a:t>
                      </a:r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Overall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Cirrhotics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only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81245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TE to Other Tests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Castera</a:t>
            </a:r>
            <a:r>
              <a:rPr lang="en-US" dirty="0"/>
              <a:t>  L, et al.  Gastroenterology 2005; 128:343-50.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4800" y="5943600"/>
            <a:ext cx="69342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21995093"/>
              </p:ext>
            </p:extLst>
          </p:nvPr>
        </p:nvGraphicFramePr>
        <p:xfrm>
          <a:off x="1143000" y="1600200"/>
          <a:ext cx="6705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AUROC for FS, FT, and APRI and Their Combinations, According to METAVIR Fibrosis Stages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 ≥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  <a:r>
                        <a:rPr lang="en-US" b="1" baseline="0" dirty="0"/>
                        <a:t> ≥ </a:t>
                      </a:r>
                      <a:r>
                        <a:rPr lang="en-US" b="1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 =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Fibroscan</a:t>
                      </a:r>
                      <a:r>
                        <a:rPr lang="en-US" dirty="0"/>
                        <a:t> (FS)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Fibrotest</a:t>
                      </a:r>
                      <a:r>
                        <a:rPr lang="en-US" dirty="0"/>
                        <a:t> (FT)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FS + APRI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FS + </a:t>
                      </a:r>
                      <a:r>
                        <a:rPr lang="en-US" dirty="0" err="1"/>
                        <a:t>Fibrotest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FS + FT + APRI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8014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A45A-156B-4740-9B7D-5D3E1865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Fibroscan</a:t>
            </a:r>
            <a:r>
              <a:rPr lang="en-US" dirty="0"/>
              <a:t>: Cost and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5470F-27C3-104A-B8DD-6BC481C34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973E8-B27E-B348-B05C-B8AF92AF7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CPT code 91200</a:t>
            </a:r>
          </a:p>
          <a:p>
            <a:r>
              <a:rPr lang="en-US" dirty="0"/>
              <a:t>Medicare reimburses $134.80 per test</a:t>
            </a:r>
          </a:p>
          <a:p>
            <a:r>
              <a:rPr lang="en-US" dirty="0"/>
              <a:t>HMC charges $250</a:t>
            </a:r>
          </a:p>
          <a:p>
            <a:r>
              <a:rPr lang="en-US" dirty="0"/>
              <a:t>Machine costs over $100,000</a:t>
            </a:r>
          </a:p>
          <a:p>
            <a:r>
              <a:rPr lang="en-US" dirty="0"/>
              <a:t>Available in most metropolitan areas now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3423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E9CA-D5B4-A24C-BE8A-5DAA02E0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8E2FE-70B5-4048-9EE7-799372CD6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2F587-52C4-CC41-B9DC-1DA560DABB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Afdhal</a:t>
            </a:r>
            <a:r>
              <a:rPr lang="en-US" dirty="0"/>
              <a:t> NH. </a:t>
            </a:r>
            <a:r>
              <a:rPr lang="en-US" dirty="0" err="1"/>
              <a:t>Fibroscan</a:t>
            </a:r>
            <a:r>
              <a:rPr lang="en-US" dirty="0"/>
              <a:t> (transient elastography) for the measurement of liver fibrosis. Gastroenterol </a:t>
            </a:r>
            <a:r>
              <a:rPr lang="en-US" dirty="0" err="1"/>
              <a:t>Hepatol</a:t>
            </a:r>
            <a:r>
              <a:rPr lang="en-US" dirty="0"/>
              <a:t> (N Y). 2012;8:605-7.</a:t>
            </a:r>
          </a:p>
          <a:p>
            <a:r>
              <a:rPr lang="en-US" dirty="0" err="1"/>
              <a:t>Castera</a:t>
            </a:r>
            <a:r>
              <a:rPr lang="en-US" dirty="0"/>
              <a:t> L, </a:t>
            </a:r>
            <a:r>
              <a:rPr lang="en-US" dirty="0" err="1"/>
              <a:t>Forns</a:t>
            </a:r>
            <a:r>
              <a:rPr lang="en-US" dirty="0"/>
              <a:t> X, Alberti A. Non-invasive evaluation of liver fibrosis using transient elastography. J </a:t>
            </a:r>
            <a:r>
              <a:rPr lang="en-US" dirty="0" err="1"/>
              <a:t>Hepatol</a:t>
            </a:r>
            <a:r>
              <a:rPr lang="en-US" dirty="0"/>
              <a:t>. 2008;48:835-47.</a:t>
            </a:r>
          </a:p>
          <a:p>
            <a:r>
              <a:rPr lang="en-US" dirty="0" err="1"/>
              <a:t>Castera</a:t>
            </a:r>
            <a:r>
              <a:rPr lang="en-US" dirty="0"/>
              <a:t> L, </a:t>
            </a:r>
            <a:r>
              <a:rPr lang="en-US" dirty="0" err="1"/>
              <a:t>Vergniol</a:t>
            </a:r>
            <a:r>
              <a:rPr lang="en-US" dirty="0"/>
              <a:t> J, </a:t>
            </a:r>
            <a:r>
              <a:rPr lang="en-US" dirty="0" err="1"/>
              <a:t>Foucher</a:t>
            </a:r>
            <a:r>
              <a:rPr lang="en-US" dirty="0"/>
              <a:t> J, et al. Prospective comparison of transient elastography, </a:t>
            </a:r>
            <a:r>
              <a:rPr lang="en-US" dirty="0" err="1"/>
              <a:t>Fibrotest</a:t>
            </a:r>
            <a:r>
              <a:rPr lang="en-US" dirty="0"/>
              <a:t>, APRI, and liver biopsy for the assessment of fibrosis in chronic hepatitis C. Gastroenterology. 2005;128:343-50.</a:t>
            </a:r>
          </a:p>
          <a:p>
            <a:r>
              <a:rPr lang="en-US" dirty="0" err="1"/>
              <a:t>Gara</a:t>
            </a:r>
            <a:r>
              <a:rPr lang="en-US" dirty="0"/>
              <a:t> N, Zhao X, </a:t>
            </a:r>
            <a:r>
              <a:rPr lang="en-US" dirty="0" err="1"/>
              <a:t>Kleiner</a:t>
            </a:r>
            <a:r>
              <a:rPr lang="en-US" dirty="0"/>
              <a:t> DE, Liang TJ, Hoofnagle JH, </a:t>
            </a:r>
            <a:r>
              <a:rPr lang="en-US" dirty="0" err="1"/>
              <a:t>Ghany</a:t>
            </a:r>
            <a:r>
              <a:rPr lang="en-US" dirty="0"/>
              <a:t> MG. Discordance among transient elastography, aspartate aminotransferase to platelet ratio index, and histologic assessments of liver fibrosis in patients with chronic hepatitis C. </a:t>
            </a:r>
            <a:r>
              <a:rPr lang="en-US" dirty="0" err="1"/>
              <a:t>Clin</a:t>
            </a:r>
            <a:r>
              <a:rPr lang="en-US" dirty="0"/>
              <a:t> Gastroenterol </a:t>
            </a:r>
            <a:r>
              <a:rPr lang="en-US" dirty="0" err="1"/>
              <a:t>Hepatol</a:t>
            </a:r>
            <a:r>
              <a:rPr lang="en-US" dirty="0"/>
              <a:t>. 2013;11:303-8.</a:t>
            </a:r>
          </a:p>
          <a:p>
            <a:r>
              <a:rPr lang="en-US" dirty="0"/>
              <a:t>Kirk GD, </a:t>
            </a:r>
            <a:r>
              <a:rPr lang="en-US" dirty="0" err="1"/>
              <a:t>Astemborski</a:t>
            </a:r>
            <a:r>
              <a:rPr lang="en-US" dirty="0"/>
              <a:t> J, Mehta SH, et al. Assessment of liver fibrosis by transient elastography in persons with hepatitis C virus infection or HIV-hepatitis C virus coinfection. </a:t>
            </a:r>
            <a:r>
              <a:rPr lang="en-US" dirty="0" err="1"/>
              <a:t>Clin</a:t>
            </a:r>
            <a:r>
              <a:rPr lang="en-US" dirty="0"/>
              <a:t> Infect Dis. 2009;48:963-72.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9874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497062" cy="1091184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0229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121CE-665D-BE41-8D0F-23DE44AE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0F92B0-C488-FB4C-A71F-C4CBF9F223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8E8DBB-8752-8F45-BDF4-3769650411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3217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F598B-C72B-A248-9EF4-A5AF76C0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7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34960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D3D5CA-3270-7D47-AEA0-97A40D02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Behind the Warning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F2C6F6-2BCD-8447-AC5E-409F7800D8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C15F3A-CDC7-9C4E-A722-C03DF4BA48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776"/>
              </a:spcBef>
            </a:pPr>
            <a:r>
              <a:rPr lang="en-US" dirty="0"/>
              <a:t>From DHHS:</a:t>
            </a:r>
          </a:p>
          <a:p>
            <a:pPr lvl="1">
              <a:spcBef>
                <a:spcPts val="1776"/>
              </a:spcBef>
            </a:pPr>
            <a:r>
              <a:rPr lang="en-US" sz="2200" dirty="0"/>
              <a:t>Concern stems from a preliminary unscheduled analysis of an ongoing NIH-funded birth surveillance study in Botswana</a:t>
            </a:r>
          </a:p>
          <a:p>
            <a:pPr lvl="1">
              <a:spcBef>
                <a:spcPts val="1776"/>
              </a:spcBef>
            </a:pPr>
            <a:r>
              <a:rPr lang="en-US" sz="2200" dirty="0"/>
              <a:t>4 cases of neural tube defects (NTD) out of 426 infants born to women who became pregnant while taking DTG</a:t>
            </a:r>
          </a:p>
          <a:p>
            <a:pPr lvl="1">
              <a:spcBef>
                <a:spcPts val="1776"/>
              </a:spcBef>
            </a:pPr>
            <a:r>
              <a:rPr lang="en-US" sz="2200" dirty="0"/>
              <a:t>Rate of 0.9% compares to 0.1% among infants born to women taking non-DTG-based regimens at the time of conception</a:t>
            </a:r>
          </a:p>
          <a:p>
            <a:pPr>
              <a:spcBef>
                <a:spcPts val="1776"/>
              </a:spcBef>
            </a:pPr>
            <a:r>
              <a:rPr lang="en-US" dirty="0"/>
              <a:t>From the investigators: </a:t>
            </a:r>
          </a:p>
          <a:p>
            <a:pPr lvl="1">
              <a:spcBef>
                <a:spcPts val="1776"/>
              </a:spcBef>
            </a:pPr>
            <a:r>
              <a:rPr lang="en-US" sz="2200" dirty="0"/>
              <a:t>No NTDs seen in nearly 3,000 women who started DTG during pregnancy (including nearly 300 who started in 1st trimester)</a:t>
            </a:r>
          </a:p>
        </p:txBody>
      </p:sp>
    </p:spTree>
    <p:extLst>
      <p:ext uri="{BB962C8B-B14F-4D97-AF65-F5344CB8AC3E}">
        <p14:creationId xmlns:p14="http://schemas.microsoft.com/office/powerpoint/2010/main" val="20979695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5203-7031-FA41-8D45-44768CF6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7540C-9882-3448-9638-59F9B29525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E9443-8FDE-C243-85A6-E4402E75F6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776"/>
              </a:spcBef>
            </a:pPr>
            <a:r>
              <a:rPr lang="en-US" dirty="0"/>
              <a:t>Conception while taking DTG may increase risk of NTD</a:t>
            </a:r>
          </a:p>
          <a:p>
            <a:pPr>
              <a:spcBef>
                <a:spcPts val="1776"/>
              </a:spcBef>
            </a:pPr>
            <a:r>
              <a:rPr lang="en-US" dirty="0"/>
              <a:t>Until we know more…</a:t>
            </a:r>
          </a:p>
          <a:p>
            <a:pPr lvl="1">
              <a:spcBef>
                <a:spcPts val="1776"/>
              </a:spcBef>
            </a:pPr>
            <a:r>
              <a:rPr lang="en-US" sz="2200" dirty="0"/>
              <a:t>Women of child-bearing age taking NTD should use contraception</a:t>
            </a:r>
          </a:p>
          <a:p>
            <a:pPr lvl="1">
              <a:spcBef>
                <a:spcPts val="1776"/>
              </a:spcBef>
            </a:pPr>
            <a:r>
              <a:rPr lang="en-US" sz="2200" dirty="0"/>
              <a:t>Women trying to become pregnant taking DTG should switch to an alternate regimen</a:t>
            </a:r>
          </a:p>
        </p:txBody>
      </p:sp>
    </p:spTree>
    <p:extLst>
      <p:ext uri="{BB962C8B-B14F-4D97-AF65-F5344CB8AC3E}">
        <p14:creationId xmlns:p14="http://schemas.microsoft.com/office/powerpoint/2010/main" val="126802210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list the commonly used non-invasive tests for liver disease and their relative pros/cons</a:t>
            </a:r>
          </a:p>
          <a:p>
            <a:r>
              <a:rPr lang="en-US" dirty="0"/>
              <a:t>To describe how to resolve discrepancies in fibrosis scores</a:t>
            </a:r>
          </a:p>
        </p:txBody>
      </p:sp>
    </p:spTree>
    <p:extLst>
      <p:ext uri="{BB962C8B-B14F-4D97-AF65-F5344CB8AC3E}">
        <p14:creationId xmlns:p14="http://schemas.microsoft.com/office/powerpoint/2010/main" val="212613948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are seeing a 45 </a:t>
            </a:r>
            <a:r>
              <a:rPr lang="en-US" dirty="0" err="1"/>
              <a:t>yo</a:t>
            </a:r>
            <a:r>
              <a:rPr lang="en-US" dirty="0"/>
              <a:t> man with well-controlled HIV and untreated </a:t>
            </a:r>
            <a:r>
              <a:rPr lang="en-US" dirty="0" err="1"/>
              <a:t>hep</a:t>
            </a:r>
            <a:r>
              <a:rPr lang="en-US" dirty="0"/>
              <a:t> C.  He has GT 1a, VL 800,000 IU/ml, </a:t>
            </a:r>
            <a:r>
              <a:rPr lang="en-US" dirty="0" err="1"/>
              <a:t>plt</a:t>
            </a:r>
            <a:r>
              <a:rPr lang="en-US" dirty="0"/>
              <a:t> count of 160, ALT of 45, AST 40 and otherwise </a:t>
            </a:r>
            <a:r>
              <a:rPr lang="en-US" dirty="0" err="1"/>
              <a:t>nl</a:t>
            </a:r>
            <a:r>
              <a:rPr lang="en-US" dirty="0"/>
              <a:t> liver panel. His only risk factor for </a:t>
            </a:r>
            <a:r>
              <a:rPr lang="en-US" dirty="0" err="1"/>
              <a:t>Hep</a:t>
            </a:r>
            <a:r>
              <a:rPr lang="en-US" dirty="0"/>
              <a:t> C is MSM intercourse and he tested positive for </a:t>
            </a:r>
            <a:r>
              <a:rPr lang="en-US" dirty="0" err="1"/>
              <a:t>Hep</a:t>
            </a:r>
            <a:r>
              <a:rPr lang="en-US" dirty="0"/>
              <a:t> C 10 </a:t>
            </a:r>
            <a:r>
              <a:rPr lang="en-US" dirty="0" err="1"/>
              <a:t>yrs</a:t>
            </a:r>
            <a:r>
              <a:rPr lang="en-US" dirty="0"/>
              <a:t> ago at time of HIV dx.</a:t>
            </a:r>
          </a:p>
          <a:p>
            <a:r>
              <a:rPr lang="en-US" dirty="0"/>
              <a:t>His APRI calculates to 0.625.  His </a:t>
            </a:r>
            <a:r>
              <a:rPr lang="en-US" dirty="0" err="1"/>
              <a:t>Fibrosure</a:t>
            </a:r>
            <a:r>
              <a:rPr lang="en-US" dirty="0"/>
              <a:t> shows F4 fibrosis.</a:t>
            </a:r>
          </a:p>
        </p:txBody>
      </p:sp>
    </p:spTree>
    <p:extLst>
      <p:ext uri="{BB962C8B-B14F-4D97-AF65-F5344CB8AC3E}">
        <p14:creationId xmlns:p14="http://schemas.microsoft.com/office/powerpoint/2010/main" val="410005655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What would you do next?</a:t>
            </a:r>
          </a:p>
          <a:p>
            <a:pPr marL="45720" indent="0">
              <a:buNone/>
            </a:pPr>
            <a:r>
              <a:rPr lang="en-US" dirty="0"/>
              <a:t>A) Take the highest score and use that for treatment and long term HCC surveillance decisions</a:t>
            </a:r>
          </a:p>
          <a:p>
            <a:pPr marL="45720" indent="0">
              <a:buNone/>
            </a:pPr>
            <a:r>
              <a:rPr lang="en-US" dirty="0"/>
              <a:t>B) Obtain a </a:t>
            </a:r>
            <a:r>
              <a:rPr lang="en-US" dirty="0" err="1"/>
              <a:t>Fibroscan</a:t>
            </a:r>
            <a:r>
              <a:rPr lang="en-US" dirty="0"/>
              <a:t> or liver biopsy</a:t>
            </a:r>
          </a:p>
          <a:p>
            <a:pPr marL="45720" indent="0">
              <a:buNone/>
            </a:pPr>
            <a:r>
              <a:rPr lang="en-US" dirty="0"/>
              <a:t>C) Obtain an ultrasound</a:t>
            </a:r>
          </a:p>
          <a:p>
            <a:pPr marL="45720" indent="0">
              <a:buNone/>
            </a:pPr>
            <a:r>
              <a:rPr lang="en-US" dirty="0"/>
              <a:t>D) Obtain an EGD</a:t>
            </a:r>
          </a:p>
        </p:txBody>
      </p:sp>
    </p:spTree>
    <p:extLst>
      <p:ext uri="{BB962C8B-B14F-4D97-AF65-F5344CB8AC3E}">
        <p14:creationId xmlns:p14="http://schemas.microsoft.com/office/powerpoint/2010/main" val="107359712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Noninvasive tests perform best at extremes (F0, F4)</a:t>
            </a:r>
          </a:p>
          <a:p>
            <a:r>
              <a:rPr lang="en-US" dirty="0"/>
              <a:t>Most accurate when combined, especially with a different method</a:t>
            </a:r>
          </a:p>
          <a:p>
            <a:r>
              <a:rPr lang="en-US" dirty="0"/>
              <a:t>Be aware of limitations, including concurrent medications, conditions</a:t>
            </a:r>
          </a:p>
          <a:p>
            <a:r>
              <a:rPr lang="en-US" dirty="0"/>
              <a:t>Consider the clinical picture, such as duration of infection, synthetic labs, </a:t>
            </a:r>
            <a:r>
              <a:rPr lang="en-US" dirty="0" err="1"/>
              <a:t>cytopenias</a:t>
            </a:r>
            <a:r>
              <a:rPr lang="en-US" dirty="0"/>
              <a:t>, splenomegaly, physical exam</a:t>
            </a:r>
          </a:p>
          <a:p>
            <a:r>
              <a:rPr lang="en-US" dirty="0" err="1"/>
              <a:t>Fibroscan</a:t>
            </a:r>
            <a:r>
              <a:rPr lang="en-US" dirty="0"/>
              <a:t> &gt; </a:t>
            </a:r>
            <a:r>
              <a:rPr lang="en-US" dirty="0" err="1"/>
              <a:t>Fibrosure</a:t>
            </a:r>
            <a:r>
              <a:rPr lang="en-US" dirty="0"/>
              <a:t> &gt; APRI </a:t>
            </a:r>
          </a:p>
          <a:p>
            <a:r>
              <a:rPr lang="en-US" dirty="0"/>
              <a:t>Look at the raw data!</a:t>
            </a:r>
          </a:p>
        </p:txBody>
      </p:sp>
    </p:spTree>
    <p:extLst>
      <p:ext uri="{BB962C8B-B14F-4D97-AF65-F5344CB8AC3E}">
        <p14:creationId xmlns:p14="http://schemas.microsoft.com/office/powerpoint/2010/main" val="264231195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5F3E-11F9-634E-BBF1-D36B1B2C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Biopsy is an Unreliable Gold Standard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1F4B3-CDC1-3F4D-86FD-158A890B5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Seeff</a:t>
            </a:r>
            <a:r>
              <a:rPr lang="en-US" dirty="0"/>
              <a:t> LB , et al. </a:t>
            </a:r>
            <a:r>
              <a:rPr lang="en-US" dirty="0" err="1"/>
              <a:t>Clin</a:t>
            </a:r>
            <a:r>
              <a:rPr lang="en-US" dirty="0"/>
              <a:t> Gastroenterol </a:t>
            </a:r>
            <a:r>
              <a:rPr lang="en-US" dirty="0" err="1"/>
              <a:t>Hepatol</a:t>
            </a:r>
            <a:r>
              <a:rPr lang="en-US" dirty="0"/>
              <a:t> . 2010;8:877–883.</a:t>
            </a:r>
            <a:br>
              <a:rPr lang="en-US" dirty="0"/>
            </a:br>
            <a:r>
              <a:rPr lang="en-US" dirty="0"/>
              <a:t>The French METAVIR Cooperative Study Group . Hepatology . 1994;20:15-20.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517D0-263A-4F4A-9221-BDAB89E025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error leads to misinterpretation in 10-15% of cases</a:t>
            </a:r>
          </a:p>
          <a:p>
            <a:pPr lvl="1"/>
            <a:r>
              <a:rPr lang="en-US" dirty="0"/>
              <a:t>Need at least 2 cm sample, &gt;10 portal triads</a:t>
            </a:r>
          </a:p>
          <a:p>
            <a:pPr lvl="1"/>
            <a:r>
              <a:rPr lang="en-US" dirty="0"/>
              <a:t>Beware fracturing! Tipoff to cirrhosis</a:t>
            </a:r>
          </a:p>
          <a:p>
            <a:r>
              <a:rPr lang="en-US" dirty="0"/>
              <a:t>Can miss the diagnosis of cirrhosis </a:t>
            </a:r>
          </a:p>
          <a:p>
            <a:r>
              <a:rPr lang="en-US" dirty="0"/>
              <a:t>Invasive procedure with complications</a:t>
            </a:r>
          </a:p>
          <a:p>
            <a:r>
              <a:rPr lang="en-US" dirty="0"/>
              <a:t>Expensive ($2500)</a:t>
            </a:r>
          </a:p>
          <a:p>
            <a:r>
              <a:rPr lang="en-US" dirty="0"/>
              <a:t>Poor patient acceptance</a:t>
            </a:r>
          </a:p>
          <a:p>
            <a:r>
              <a:rPr lang="en-US" dirty="0"/>
              <a:t>Interpretation has significant inter observer variability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854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4050-53F6-9E41-B864-2FEA2876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Benefits of Noninvasive Tests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AF7AE-CAE3-534D-B795-D08D914E1C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716AD-790D-6A46-8C54-27E744EE8F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Ease of administration</a:t>
            </a:r>
          </a:p>
          <a:p>
            <a:r>
              <a:rPr lang="en-US" dirty="0"/>
              <a:t>Lower cost (1/10th)</a:t>
            </a:r>
          </a:p>
          <a:p>
            <a:r>
              <a:rPr lang="en-US" dirty="0"/>
              <a:t>Assessment of degree of fibrosis</a:t>
            </a:r>
          </a:p>
          <a:p>
            <a:r>
              <a:rPr lang="en-US" dirty="0"/>
              <a:t>Assist with decision to treat or wait</a:t>
            </a:r>
          </a:p>
          <a:p>
            <a:r>
              <a:rPr lang="en-US" dirty="0"/>
              <a:t>Can be repeated over time to monitor progression of liver disease, need for long term HCC surveillance</a:t>
            </a:r>
          </a:p>
          <a:p>
            <a:r>
              <a:rPr lang="en-US" dirty="0"/>
              <a:t>May predict clinical outcomes better than liver biopsy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8281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Markers of Fibrosis and Accuracy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457200" y="6019800"/>
            <a:ext cx="685800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latin typeface="Calibri" charset="0"/>
              </a:rPr>
              <a:t>For complete information  Castera, L., Gastroenterology 2012;142: 1293-1302.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600200"/>
          <a:ext cx="8229600" cy="4264025"/>
        </p:xfrm>
        <a:graphic>
          <a:graphicData uri="http://schemas.openxmlformats.org/drawingml/2006/table">
            <a:tbl>
              <a:tblPr/>
              <a:tblGrid>
                <a:gridCol w="174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Biomarkers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Cut-offs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Sensitivity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Specificity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Fibrosis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APRI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&gt;0.7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&gt;1.0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61-76%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64-72%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≥ F2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F3 or F4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FIB-4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&lt;1.45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&gt;3.25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74%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80%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≤F2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F4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Fibroindex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≥ 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F2 or F3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Fibrosure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&lt;0.31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&gt;0.72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NPV 91%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PPV76%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&lt;F2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≥F2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74454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WAETC Master Slide Template Final 9.15.17" id="{E5C00950-72EC-8C4F-86F7-6535EDD132FE}" vid="{14A957FF-F82D-7148-ACDD-24D802805D2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MWAETC Master Slide Template Final 9.15.17[1]</Template>
  <TotalTime>443</TotalTime>
  <Words>1389</Words>
  <Application>Microsoft Macintosh PowerPoint</Application>
  <PresentationFormat>On-screen Show (4:3)</PresentationFormat>
  <Paragraphs>194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Calibri</vt:lpstr>
      <vt:lpstr>Geneva</vt:lpstr>
      <vt:lpstr>Lucida Grande</vt:lpstr>
      <vt:lpstr>Mangal</vt:lpstr>
      <vt:lpstr>Times New Roman</vt:lpstr>
      <vt:lpstr>NCRC</vt:lpstr>
      <vt:lpstr>Noninvasive Fibrosis Testing for Liver Disease</vt:lpstr>
      <vt:lpstr>In the last year, I have served on a data adjudication cmte for Novartis on a non-Hep C and non-HIV medication. I serve on the AASLD guideline cmte and my talk today does not represent that cmte. Dr. Maggie Shuhart shared slides on FibroTest.</vt:lpstr>
      <vt:lpstr>Objectives</vt:lpstr>
      <vt:lpstr>Case</vt:lpstr>
      <vt:lpstr>Case </vt:lpstr>
      <vt:lpstr>Overall Principles</vt:lpstr>
      <vt:lpstr>Liver Biopsy is an Unreliable Gold Standard</vt:lpstr>
      <vt:lpstr>Benefits of Noninvasive Tests</vt:lpstr>
      <vt:lpstr>Indirect Markers of Fibrosis and Accuracy</vt:lpstr>
      <vt:lpstr>HCV Fibrosure/Fibrotest</vt:lpstr>
      <vt:lpstr>Factors Which Affect Fibrosure Interpretation</vt:lpstr>
      <vt:lpstr>Medications that Increase GGT</vt:lpstr>
      <vt:lpstr>FibroTest: Other Considerations</vt:lpstr>
      <vt:lpstr>Risk of False Positive Negative (RFPN)</vt:lpstr>
      <vt:lpstr>Ultrasound</vt:lpstr>
      <vt:lpstr>Fibroscan: How it Works</vt:lpstr>
      <vt:lpstr>Fibroscan: Methods</vt:lpstr>
      <vt:lpstr>Fibroscan</vt:lpstr>
      <vt:lpstr>Different Cutoffs for Different Disease States</vt:lpstr>
      <vt:lpstr>Transient Elastography Predicts Outcomes</vt:lpstr>
      <vt:lpstr>Comparison of TE to Other Tests</vt:lpstr>
      <vt:lpstr>Fibroscan: Cost and Logistics</vt:lpstr>
      <vt:lpstr>References</vt:lpstr>
      <vt:lpstr>Questions?</vt:lpstr>
      <vt:lpstr>PowerPoint Presentation</vt:lpstr>
      <vt:lpstr>PowerPoint Presentation</vt:lpstr>
      <vt:lpstr>Data Behind the Warning</vt:lpstr>
      <vt:lpstr>Conclusions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Martinez-Paz</dc:creator>
  <cp:lastModifiedBy>Natalia Martinez-Paz</cp:lastModifiedBy>
  <cp:revision>21</cp:revision>
  <cp:lastPrinted>2018-05-24T17:19:55Z</cp:lastPrinted>
  <dcterms:created xsi:type="dcterms:W3CDTF">2017-11-15T19:50:04Z</dcterms:created>
  <dcterms:modified xsi:type="dcterms:W3CDTF">2018-05-24T17:38:31Z</dcterms:modified>
</cp:coreProperties>
</file>